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8" r:id="rId8"/>
    <p:sldId id="267" r:id="rId9"/>
    <p:sldId id="272" r:id="rId10"/>
    <p:sldId id="269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Raleway" pitchFamily="2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59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0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8ECF-F1B9-035B-BBBB-9C2B8B7C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FC24A-8886-2BF8-3DA5-C0FB1DF3B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3E281-8220-959B-72D5-66772BAC6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490B7-776D-0830-0EB5-627957603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1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ADA4-D03D-8A67-917D-601963370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46CF8-4FCA-45AD-C2F0-EABE6895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30E84-FBA6-D7D5-BBFD-1E2D0A804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63DBB-B47F-E534-9BDE-490C9F27A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3DF88-A414-B614-F2F2-DCC60B010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EF8D8-9D74-EB16-F624-FE7D76B73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0CFD-8644-7D63-5FDC-81FCFACED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D65D-8B34-D326-F59A-64EF629A4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1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A19A9-C6C0-7461-462B-D218C131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6215A-4551-410D-4C52-DE6CCA9D9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A844E-9018-F18C-1F54-F41847375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3E7B1-9B53-527A-F55D-D1DD7E66F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0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88BB-6B35-72A4-0B14-B14CFD2F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A54EC-18C1-AC05-E53A-F9E298B5A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0C249-9A74-3711-76FF-F741BCB96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BC5EC-CCDD-E27C-590E-39099A6B7D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C883B9-CF17-770E-CBF5-CBC7DBDE2C55}"/>
              </a:ext>
            </a:extLst>
          </p:cNvPr>
          <p:cNvSpPr/>
          <p:nvPr userDrawn="1"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197BE-D10C-1015-D5CB-2B623B583CA4}"/>
              </a:ext>
            </a:extLst>
          </p:cNvPr>
          <p:cNvSpPr/>
          <p:nvPr userDrawn="1"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3979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the Link Between Education and Illegal Pet Ownership in NYC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073979" y="4659154"/>
            <a:ext cx="70784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relationship between education levels and the prevalence of illegal pet ownership in New York City's boroughs.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19D9D-FAD2-E8A6-C24A-E504078B8175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oster with a picture of animals and birds&#10;&#10;Description automatically generated">
            <a:extLst>
              <a:ext uri="{FF2B5EF4-FFF2-40B4-BE49-F238E27FC236}">
                <a16:creationId xmlns:a16="http://schemas.microsoft.com/office/drawing/2014/main" id="{AF0D1640-BBDC-1956-258B-32453750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20" t="23765" r="16067"/>
          <a:stretch/>
        </p:blipFill>
        <p:spPr>
          <a:xfrm>
            <a:off x="0" y="0"/>
            <a:ext cx="6643093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8C13D62-012C-467F-BE34-B2411F86D1DE}"/>
              </a:ext>
            </a:extLst>
          </p:cNvPr>
          <p:cNvSpPr/>
          <p:nvPr/>
        </p:nvSpPr>
        <p:spPr>
          <a:xfrm>
            <a:off x="7073978" y="6107410"/>
            <a:ext cx="7556421" cy="164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Yuxuan Geng, PPHA 30538 4, GitHub: emmaa1123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Kohan Chen, PPHA 30538 4, GitHub: </a:t>
            </a: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kohaningithub</a:t>
            </a: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George Wang, PPHA 30538 4, GitHub: gwang613uchi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674F-66BD-E2A2-3C9B-931CA080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4EE2B2E-7BF4-3601-54C7-506E510A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204799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345B87E-4319-9B3D-A861-563551E894A1}"/>
              </a:ext>
            </a:extLst>
          </p:cNvPr>
          <p:cNvSpPr/>
          <p:nvPr/>
        </p:nvSpPr>
        <p:spPr>
          <a:xfrm>
            <a:off x="793790" y="2475736"/>
            <a:ext cx="9019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Shiny App with Interactions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5F4AA8F-9778-EF2F-E8C6-029E6D49B8DA}"/>
              </a:ext>
            </a:extLst>
          </p:cNvPr>
          <p:cNvSpPr/>
          <p:nvPr/>
        </p:nvSpPr>
        <p:spPr>
          <a:xfrm>
            <a:off x="793790" y="4114800"/>
            <a:ext cx="4866782" cy="22528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interactive </a:t>
            </a:r>
            <a:r>
              <a:rPr lang="en-US" sz="2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toggles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2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checkboxes, range sliders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2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range slider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users can filter data by </a:t>
            </a:r>
            <a:r>
              <a:rPr lang="en-US" sz="2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years, year ranges, or education levels. 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features allow them to explore the spatial and socioeconomic factors affecting illegal pet incidents.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D32F7-AAA1-8D30-7A91-1696E96417D7}"/>
              </a:ext>
            </a:extLst>
          </p:cNvPr>
          <p:cNvSpPr/>
          <p:nvPr/>
        </p:nvSpPr>
        <p:spPr>
          <a:xfrm>
            <a:off x="12825662" y="770769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85B6447-2D28-7A54-E27F-F3265DAB9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3525173"/>
            <a:ext cx="7772400" cy="3746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0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459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 and Limitations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5917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Minimal Influence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3955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Weak correlations between education and illegal pet ownership.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498" y="4469249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Borough Variability</a:t>
            </a:r>
            <a:endParaRPr lang="en-US" sz="2200" b="1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5423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Staten Island exhibits higher-than-predicted incident rates.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593" y="6195774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Spatial Clusters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ZIP-level analysis highlights areas with dense complaint clusters.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3C3925-768E-4CDA-A6CB-BD2E706F35E3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9004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 Implications and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867501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Community Outreach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4616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Educational campaigns in high-incident areas.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287798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08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Enforcement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875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Strengthening monitoring and reporting in areas with dense clusters.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Broader Analysis</a:t>
            </a:r>
            <a:endParaRPr lang="en-US" sz="2200" b="1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additional factors like income, housing, and culture.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CF9B3-3F39-878B-3A04-DBD77AC4C268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206591"/>
            <a:ext cx="73192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Directions for Research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925" y="5916216"/>
            <a:ext cx="13158549" cy="22860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61448" y="5180350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36419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05369" y="5758517"/>
            <a:ext cx="1350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41959" y="4178975"/>
            <a:ext cx="326207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Neighborhood-Level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6190" y="4633674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Examining localized trends and variations.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651" y="5916156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78623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2928" y="5758517"/>
            <a:ext cx="16430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851327" y="6862405"/>
            <a:ext cx="292762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Socioeconomic Factors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88393" y="7317105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income, housing, and cultural influences.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45854" y="5180350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20826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573107" y="5758517"/>
            <a:ext cx="16847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9343192" y="417897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Tools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0597" y="4633674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tools to engage the public and policymakers.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B8F85C-2942-6CF9-D909-4489B61CA822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Research Focus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6074" y="3031688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Exploration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NYC Open Data and US Census Bureau data on illegal pets and education attainment.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51916" y="303168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Statistical Analysis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regression models to quantify relationships between education levels and incident rates.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8096" y="5455682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 Insights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potential policy responses based on key findings and areas for further research.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313"/>
            <a:ext cx="777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6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Illegal Pets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272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NYC Open Data: complaint records on illegal pets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46067"/>
            <a:ext cx="3494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Attainment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0272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 Census Bureau: education levels for NYC boroughs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16F54-F8C1-6D4A-EFC5-DBDB2680FC47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223D585-716F-0C8B-1C51-0A3025B6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4074287"/>
            <a:ext cx="5509608" cy="298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132D47E-DFDA-0984-BC0C-BF3CF9D7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89"/>
          <a:stretch/>
        </p:blipFill>
        <p:spPr>
          <a:xfrm>
            <a:off x="793790" y="3948517"/>
            <a:ext cx="5548445" cy="311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B808D-CCEE-E270-4A8C-5401A9C8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DEC8802-B5FE-1A5B-CB08-713BF2F6DB1C}"/>
              </a:ext>
            </a:extLst>
          </p:cNvPr>
          <p:cNvSpPr/>
          <p:nvPr/>
        </p:nvSpPr>
        <p:spPr>
          <a:xfrm>
            <a:off x="793790" y="1170313"/>
            <a:ext cx="7778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B2B1F89-383C-86B3-A51F-955A44FBD4C6}"/>
              </a:ext>
            </a:extLst>
          </p:cNvPr>
          <p:cNvSpPr/>
          <p:nvPr/>
        </p:nvSpPr>
        <p:spPr>
          <a:xfrm>
            <a:off x="793790" y="2446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Attainment Data</a:t>
            </a: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C640A-1C85-E70D-7B13-2B858FD6F72B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white and black table with white text&#10;&#10;Description automatically generated">
            <a:extLst>
              <a:ext uri="{FF2B5EF4-FFF2-40B4-BE49-F238E27FC236}">
                <a16:creationId xmlns:a16="http://schemas.microsoft.com/office/drawing/2014/main" id="{CA52EA17-2AC1-0FED-47FD-433D1431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10" y="884518"/>
            <a:ext cx="7173808" cy="6551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77E41261-0753-D593-C00A-AD6FE2DC682C}"/>
              </a:ext>
            </a:extLst>
          </p:cNvPr>
          <p:cNvSpPr/>
          <p:nvPr/>
        </p:nvSpPr>
        <p:spPr>
          <a:xfrm>
            <a:off x="793790" y="3167597"/>
            <a:ext cx="4941992" cy="300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chose 5-years estimates from 2010 to 2022 because they are the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reliable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indicators, though not the most current ones.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140AB3-7E37-FCE9-8852-0B689AFADABF}"/>
              </a:ext>
            </a:extLst>
          </p:cNvPr>
          <p:cNvSpPr/>
          <p:nvPr/>
        </p:nvSpPr>
        <p:spPr>
          <a:xfrm>
            <a:off x="11192933" y="4538133"/>
            <a:ext cx="2045085" cy="28979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125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20479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5736"/>
            <a:ext cx="9019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Cleaning and Standardization</a:t>
            </a:r>
            <a:endParaRPr lang="en-US" sz="44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4A15A-06B9-D6C6-9C6C-F14D7A39906A}"/>
              </a:ext>
            </a:extLst>
          </p:cNvPr>
          <p:cNvGrpSpPr/>
          <p:nvPr/>
        </p:nvGrpSpPr>
        <p:grpSpPr>
          <a:xfrm>
            <a:off x="793790" y="3524676"/>
            <a:ext cx="13042701" cy="3363803"/>
            <a:chOff x="793790" y="3524676"/>
            <a:chExt cx="13042701" cy="3363803"/>
          </a:xfrm>
        </p:grpSpPr>
        <p:sp>
          <p:nvSpPr>
            <p:cNvPr id="4" name="Shape 1"/>
            <p:cNvSpPr/>
            <p:nvPr/>
          </p:nvSpPr>
          <p:spPr>
            <a:xfrm>
              <a:off x="793790" y="3524676"/>
              <a:ext cx="4196358" cy="3363803"/>
            </a:xfrm>
            <a:prstGeom prst="roundRect">
              <a:avLst>
                <a:gd name="adj" fmla="val 4652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1028224" y="375911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Data Merging</a:t>
              </a:r>
              <a:endParaRPr lang="en-US" sz="2200" b="1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028224" y="4249529"/>
              <a:ext cx="3727490" cy="22528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Joining annual education datasets from 2010 to 2022 to annual illegal pet incidents in NYC with time variable (in year format as the key)</a:t>
              </a:r>
              <a:endParaRPr lang="en-US" sz="175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5216962" y="3524676"/>
              <a:ext cx="4196358" cy="3363803"/>
            </a:xfrm>
            <a:prstGeom prst="roundRect">
              <a:avLst>
                <a:gd name="adj" fmla="val 4652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5451396" y="375911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Variable Selection</a:t>
              </a:r>
              <a:endParaRPr lang="en-US" sz="2200" b="1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5451396" y="4249529"/>
              <a:ext cx="3727490" cy="20068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Selecting the education attainment of the population aged 25 and older</a:t>
              </a:r>
            </a:p>
            <a:p>
              <a:pPr marL="0" indent="0">
                <a:lnSpc>
                  <a:spcPts val="2850"/>
                </a:lnSpc>
                <a:buNone/>
              </a:pPr>
              <a:endPara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Selecting variables related to incident locations and illegal pet types to connect the two datasets.</a:t>
              </a:r>
              <a:endParaRPr lang="en-US" sz="17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9640133" y="3524676"/>
              <a:ext cx="4196358" cy="3363803"/>
            </a:xfrm>
            <a:prstGeom prst="roundRect">
              <a:avLst>
                <a:gd name="adj" fmla="val 4652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8"/>
            <p:cNvSpPr/>
            <p:nvPr/>
          </p:nvSpPr>
          <p:spPr>
            <a:xfrm>
              <a:off x="9874568" y="3759111"/>
              <a:ext cx="2947987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Incident Normalization</a:t>
              </a:r>
              <a:endParaRPr lang="en-US" sz="2200" b="1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9874568" y="4249529"/>
              <a:ext cx="3727490" cy="20068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Normalizing incident counts per 10,000 people for fair comparisons because some borough might have higher population and higher incident count.</a:t>
              </a:r>
              <a:endParaRPr lang="en-US" sz="175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5EDA2DA-240F-9ED7-8318-28F9C19C42BA}"/>
              </a:ext>
            </a:extLst>
          </p:cNvPr>
          <p:cNvSpPr/>
          <p:nvPr/>
        </p:nvSpPr>
        <p:spPr>
          <a:xfrm>
            <a:off x="12825662" y="770769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822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Types of Illegal Pets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bar chart reveals roosters as the most common illegal pet type.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Levels by Borough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highlights uneven distribution of bachelor degree holders among borough, with Manhattan leading in share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Spatial Patterns of Incidents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Choropleth map shows ZIP-level variability in illegal pet complaints, highlighting dense clusters.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6C0A9-03BD-C182-3632-3E19339CFCB4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of a number of incident pets&#10;&#10;Description automatically generated with medium confidence">
            <a:extLst>
              <a:ext uri="{FF2B5EF4-FFF2-40B4-BE49-F238E27FC236}">
                <a16:creationId xmlns:a16="http://schemas.microsoft.com/office/drawing/2014/main" id="{A74DB7E3-30CB-9646-544F-E00EE661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2" y="2260592"/>
            <a:ext cx="4176580" cy="2857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of different education levels&#10;&#10;Description automatically generated">
            <a:extLst>
              <a:ext uri="{FF2B5EF4-FFF2-40B4-BE49-F238E27FC236}">
                <a16:creationId xmlns:a16="http://schemas.microsoft.com/office/drawing/2014/main" id="{DB2BA887-5E5E-1376-3D29-AC5540E9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04" y="2277501"/>
            <a:ext cx="3812363" cy="2857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map of the united states&#10;&#10;Description automatically generated">
            <a:extLst>
              <a:ext uri="{FF2B5EF4-FFF2-40B4-BE49-F238E27FC236}">
                <a16:creationId xmlns:a16="http://schemas.microsoft.com/office/drawing/2014/main" id="{9FF28025-EC43-B274-4247-D31B2FA1E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532" y="2260592"/>
            <a:ext cx="4319054" cy="2874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709-B9DA-89EB-7FD1-D3A56CD74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9CC5B54-A374-EDC6-633D-B905C651F867}"/>
              </a:ext>
            </a:extLst>
          </p:cNvPr>
          <p:cNvSpPr/>
          <p:nvPr/>
        </p:nvSpPr>
        <p:spPr>
          <a:xfrm>
            <a:off x="793790" y="1328857"/>
            <a:ext cx="9822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Visualizations</a:t>
            </a:r>
            <a:endParaRPr lang="en-US" sz="44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C482B-BCB0-6B55-2371-34ADCC379E7F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DDFE5-B8B1-995E-AA39-0197EF8E8AB8}"/>
              </a:ext>
            </a:extLst>
          </p:cNvPr>
          <p:cNvGrpSpPr/>
          <p:nvPr/>
        </p:nvGrpSpPr>
        <p:grpSpPr>
          <a:xfrm>
            <a:off x="1911930" y="2233077"/>
            <a:ext cx="10806540" cy="6320855"/>
            <a:chOff x="793789" y="2143430"/>
            <a:chExt cx="9822895" cy="5745511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7EBAE2F5-34FE-557B-273D-7ED375E4F209}"/>
                </a:ext>
              </a:extLst>
            </p:cNvPr>
            <p:cNvSpPr/>
            <p:nvPr/>
          </p:nvSpPr>
          <p:spPr>
            <a:xfrm>
              <a:off x="793790" y="532149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Education Attainment Trend</a:t>
              </a:r>
              <a:endParaRPr lang="en-US" sz="2200" dirty="0"/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66D2AF54-BEDF-07F3-700B-C837BA3E1F22}"/>
                </a:ext>
              </a:extLst>
            </p:cNvPr>
            <p:cNvSpPr/>
            <p:nvPr/>
          </p:nvSpPr>
          <p:spPr>
            <a:xfrm>
              <a:off x="793790" y="5811917"/>
              <a:ext cx="4120753" cy="20770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Line plot illustrates trends in educational attainment (e.g., high school graduates, bachelor’s degrees) over the study period</a:t>
              </a:r>
              <a:endParaRPr lang="en-US" sz="1750" dirty="0"/>
            </a:p>
          </p:txBody>
        </p:sp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09E3E270-B17C-0C7B-2AC5-AD9F21F9F57A}"/>
                </a:ext>
              </a:extLst>
            </p:cNvPr>
            <p:cNvSpPr/>
            <p:nvPr/>
          </p:nvSpPr>
          <p:spPr>
            <a:xfrm>
              <a:off x="6267251" y="532149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Distribution of Illegal Pet Incidents </a:t>
              </a:r>
              <a:endParaRPr lang="en-US" sz="2200" dirty="0"/>
            </a:p>
          </p:txBody>
        </p:sp>
        <p:sp>
          <p:nvSpPr>
            <p:cNvPr id="11" name="Text 6">
              <a:extLst>
                <a:ext uri="{FF2B5EF4-FFF2-40B4-BE49-F238E27FC236}">
                  <a16:creationId xmlns:a16="http://schemas.microsoft.com/office/drawing/2014/main" id="{5CF830D3-18A4-CFBA-D028-DF12B92B33FB}"/>
                </a:ext>
              </a:extLst>
            </p:cNvPr>
            <p:cNvSpPr/>
            <p:nvPr/>
          </p:nvSpPr>
          <p:spPr>
            <a:xfrm>
              <a:off x="6267251" y="5811917"/>
              <a:ext cx="4120753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Pie chart highlights the geographic distribution of incidents, with Brooklyn and Queens leading in complaint counts, reflecting their population density.</a:t>
              </a:r>
              <a:endParaRPr lang="en-US" sz="1750" dirty="0"/>
            </a:p>
          </p:txBody>
        </p:sp>
        <p:pic>
          <p:nvPicPr>
            <p:cNvPr id="6" name="Picture 5" descr="A graph of different education levels&#10;&#10;Description automatically generated">
              <a:extLst>
                <a:ext uri="{FF2B5EF4-FFF2-40B4-BE49-F238E27FC236}">
                  <a16:creationId xmlns:a16="http://schemas.microsoft.com/office/drawing/2014/main" id="{1CBBBBA7-D38E-3DA5-525F-E005AA26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89" y="2143430"/>
              <a:ext cx="4349431" cy="28721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 descr="A pie chart with text and numbers&#10;&#10;Description automatically generated">
              <a:extLst>
                <a:ext uri="{FF2B5EF4-FFF2-40B4-BE49-F238E27FC236}">
                  <a16:creationId xmlns:a16="http://schemas.microsoft.com/office/drawing/2014/main" id="{C2761A71-5934-D816-8411-7CCFF5BB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252" y="2173725"/>
              <a:ext cx="4349432" cy="28418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7227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CCC3-0710-02F4-9564-DDE8F9CB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46A9F4D-6D36-9810-4404-6AC524002CA3}"/>
              </a:ext>
            </a:extLst>
          </p:cNvPr>
          <p:cNvSpPr/>
          <p:nvPr/>
        </p:nvSpPr>
        <p:spPr>
          <a:xfrm>
            <a:off x="676870" y="531852"/>
            <a:ext cx="6171962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Regression Analysis Results</a:t>
            </a:r>
            <a:endParaRPr lang="en-US" sz="3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D08241-FCC4-7C29-31BD-95FADD1996B3}"/>
              </a:ext>
            </a:extLst>
          </p:cNvPr>
          <p:cNvGrpSpPr/>
          <p:nvPr/>
        </p:nvGrpSpPr>
        <p:grpSpPr>
          <a:xfrm>
            <a:off x="333971" y="1543492"/>
            <a:ext cx="5772914" cy="6175772"/>
            <a:chOff x="676870" y="1522928"/>
            <a:chExt cx="7790259" cy="61757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044150-CB83-90DD-3056-ED97749D4AE2}"/>
                </a:ext>
              </a:extLst>
            </p:cNvPr>
            <p:cNvGrpSpPr/>
            <p:nvPr/>
          </p:nvGrpSpPr>
          <p:grpSpPr>
            <a:xfrm>
              <a:off x="676870" y="1522928"/>
              <a:ext cx="7790259" cy="3891558"/>
              <a:chOff x="676870" y="1522928"/>
              <a:chExt cx="7790259" cy="3891558"/>
            </a:xfrm>
          </p:grpSpPr>
          <p:sp>
            <p:nvSpPr>
              <p:cNvPr id="4" name="Text 1">
                <a:extLst>
                  <a:ext uri="{FF2B5EF4-FFF2-40B4-BE49-F238E27FC236}">
                    <a16:creationId xmlns:a16="http://schemas.microsoft.com/office/drawing/2014/main" id="{C1C57154-4D21-4C82-A3D6-B01B4F01A997}"/>
                  </a:ext>
                </a:extLst>
              </p:cNvPr>
              <p:cNvSpPr/>
              <p:nvPr/>
            </p:nvSpPr>
            <p:spPr>
              <a:xfrm>
                <a:off x="676870" y="1522928"/>
                <a:ext cx="7790259" cy="6381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000"/>
                  </a:lnSpc>
                  <a:buNone/>
                </a:pPr>
                <a:r>
                  <a:rPr lang="en-US" sz="50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0.0466</a:t>
                </a:r>
                <a:endParaRPr lang="en-US" sz="5000" dirty="0"/>
              </a:p>
            </p:txBody>
          </p:sp>
          <p:sp>
            <p:nvSpPr>
              <p:cNvPr id="5" name="Text 2">
                <a:extLst>
                  <a:ext uri="{FF2B5EF4-FFF2-40B4-BE49-F238E27FC236}">
                    <a16:creationId xmlns:a16="http://schemas.microsoft.com/office/drawing/2014/main" id="{05DF4020-E497-F0B1-8729-4C6C5A3090F8}"/>
                  </a:ext>
                </a:extLst>
              </p:cNvPr>
              <p:cNvSpPr/>
              <p:nvPr/>
            </p:nvSpPr>
            <p:spPr>
              <a:xfrm>
                <a:off x="3363158" y="2402800"/>
                <a:ext cx="2417564" cy="3021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Less than 9th Grade</a:t>
                </a:r>
                <a:endParaRPr lang="en-US" sz="1900" dirty="0"/>
              </a:p>
            </p:txBody>
          </p:sp>
          <p:sp>
            <p:nvSpPr>
              <p:cNvPr id="6" name="Text 3">
                <a:extLst>
                  <a:ext uri="{FF2B5EF4-FFF2-40B4-BE49-F238E27FC236}">
                    <a16:creationId xmlns:a16="http://schemas.microsoft.com/office/drawing/2014/main" id="{01B2C530-79E1-6B76-9E77-C10EEE4746C3}"/>
                  </a:ext>
                </a:extLst>
              </p:cNvPr>
              <p:cNvSpPr/>
              <p:nvPr/>
            </p:nvSpPr>
            <p:spPr>
              <a:xfrm>
                <a:off x="676870" y="2820948"/>
                <a:ext cx="7790259" cy="30932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Negative correlation between education level and incident rate.</a:t>
                </a:r>
                <a:endParaRPr lang="en-US" sz="15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C9D0778-FA23-B071-87EF-C25C42DD8C42}"/>
                  </a:ext>
                </a:extLst>
              </p:cNvPr>
              <p:cNvGrpSpPr/>
              <p:nvPr/>
            </p:nvGrpSpPr>
            <p:grpSpPr>
              <a:xfrm>
                <a:off x="676870" y="3807143"/>
                <a:ext cx="7790259" cy="1607343"/>
                <a:chOff x="676870" y="3807143"/>
                <a:chExt cx="7790259" cy="1607343"/>
              </a:xfrm>
            </p:grpSpPr>
            <p:sp>
              <p:nvSpPr>
                <p:cNvPr id="7" name="Text 4">
                  <a:extLst>
                    <a:ext uri="{FF2B5EF4-FFF2-40B4-BE49-F238E27FC236}">
                      <a16:creationId xmlns:a16="http://schemas.microsoft.com/office/drawing/2014/main" id="{A814EDE0-A537-B541-3A5B-9EC7CDB4FCD2}"/>
                    </a:ext>
                  </a:extLst>
                </p:cNvPr>
                <p:cNvSpPr/>
                <p:nvPr/>
              </p:nvSpPr>
              <p:spPr>
                <a:xfrm>
                  <a:off x="676870" y="3807143"/>
                  <a:ext cx="7790259" cy="6381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5000"/>
                    </a:lnSpc>
                    <a:buNone/>
                  </a:pPr>
                  <a:r>
                    <a:rPr lang="en-US" sz="50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0.0336</a:t>
                  </a:r>
                  <a:endParaRPr lang="en-US" sz="5000" dirty="0"/>
                </a:p>
              </p:txBody>
            </p:sp>
            <p:sp>
              <p:nvSpPr>
                <p:cNvPr id="8" name="Text 5">
                  <a:extLst>
                    <a:ext uri="{FF2B5EF4-FFF2-40B4-BE49-F238E27FC236}">
                      <a16:creationId xmlns:a16="http://schemas.microsoft.com/office/drawing/2014/main" id="{DC008F2D-E82A-5A2B-EAD3-A8759178EC99}"/>
                    </a:ext>
                  </a:extLst>
                </p:cNvPr>
                <p:cNvSpPr/>
                <p:nvPr/>
              </p:nvSpPr>
              <p:spPr>
                <a:xfrm>
                  <a:off x="3290768" y="4687014"/>
                  <a:ext cx="2562344" cy="302181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350"/>
                    </a:lnSpc>
                    <a:buNone/>
                  </a:pPr>
                  <a:r>
                    <a:rPr lang="en-US" sz="19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High School Graduates</a:t>
                  </a:r>
                  <a:endParaRPr lang="en-US" sz="1900" dirty="0"/>
                </a:p>
              </p:txBody>
            </p:sp>
            <p:sp>
              <p:nvSpPr>
                <p:cNvPr id="9" name="Text 6">
                  <a:extLst>
                    <a:ext uri="{FF2B5EF4-FFF2-40B4-BE49-F238E27FC236}">
                      <a16:creationId xmlns:a16="http://schemas.microsoft.com/office/drawing/2014/main" id="{B3B741DF-EC47-AC54-962D-A536AB67AB4F}"/>
                    </a:ext>
                  </a:extLst>
                </p:cNvPr>
                <p:cNvSpPr/>
                <p:nvPr/>
              </p:nvSpPr>
              <p:spPr>
                <a:xfrm>
                  <a:off x="676870" y="5105162"/>
                  <a:ext cx="7790259" cy="309324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400"/>
                    </a:lnSpc>
                    <a:buNone/>
                  </a:pPr>
                  <a:r>
                    <a:rPr lang="en-US" sz="1500" dirty="0">
                      <a:solidFill>
                        <a:srgbClr val="3C3939"/>
                      </a:solidFill>
                      <a:latin typeface="Roboto" pitchFamily="34" charset="0"/>
                      <a:ea typeface="Roboto" pitchFamily="34" charset="-122"/>
                      <a:cs typeface="Roboto" pitchFamily="34" charset="-120"/>
                    </a:rPr>
                    <a:t>Slight negative correlation between education level and incident rate.</a:t>
                  </a:r>
                  <a:endParaRPr lang="en-US" sz="1500" dirty="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56CFFA-5395-3A7A-5AA9-53B2FE214404}"/>
                </a:ext>
              </a:extLst>
            </p:cNvPr>
            <p:cNvGrpSpPr/>
            <p:nvPr/>
          </p:nvGrpSpPr>
          <p:grpSpPr>
            <a:xfrm>
              <a:off x="676870" y="6091357"/>
              <a:ext cx="7790259" cy="1607343"/>
              <a:chOff x="676870" y="6091357"/>
              <a:chExt cx="7790259" cy="1607343"/>
            </a:xfrm>
          </p:grpSpPr>
          <p:sp>
            <p:nvSpPr>
              <p:cNvPr id="10" name="Text 7">
                <a:extLst>
                  <a:ext uri="{FF2B5EF4-FFF2-40B4-BE49-F238E27FC236}">
                    <a16:creationId xmlns:a16="http://schemas.microsoft.com/office/drawing/2014/main" id="{0BC85E5C-D07E-E011-994E-866BCB7A339E}"/>
                  </a:ext>
                </a:extLst>
              </p:cNvPr>
              <p:cNvSpPr/>
              <p:nvPr/>
            </p:nvSpPr>
            <p:spPr>
              <a:xfrm>
                <a:off x="676870" y="6091357"/>
                <a:ext cx="7790259" cy="6381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000"/>
                  </a:lnSpc>
                  <a:buNone/>
                </a:pPr>
                <a:r>
                  <a:rPr lang="en-US" sz="50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0.0400</a:t>
                </a:r>
                <a:endParaRPr lang="en-US" sz="5000" dirty="0"/>
              </a:p>
            </p:txBody>
          </p:sp>
          <p:sp>
            <p:nvSpPr>
              <p:cNvPr id="11" name="Text 8">
                <a:extLst>
                  <a:ext uri="{FF2B5EF4-FFF2-40B4-BE49-F238E27FC236}">
                    <a16:creationId xmlns:a16="http://schemas.microsoft.com/office/drawing/2014/main" id="{04B8C1A0-7D2E-AE47-4E84-EDF22737AA37}"/>
                  </a:ext>
                </a:extLst>
              </p:cNvPr>
              <p:cNvSpPr/>
              <p:nvPr/>
            </p:nvSpPr>
            <p:spPr>
              <a:xfrm>
                <a:off x="3363158" y="6971228"/>
                <a:ext cx="2417564" cy="3021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Bachelor's Degree</a:t>
                </a:r>
                <a:endParaRPr lang="en-US" sz="1900" dirty="0"/>
              </a:p>
            </p:txBody>
          </p:sp>
          <p:sp>
            <p:nvSpPr>
              <p:cNvPr id="12" name="Text 9">
                <a:extLst>
                  <a:ext uri="{FF2B5EF4-FFF2-40B4-BE49-F238E27FC236}">
                    <a16:creationId xmlns:a16="http://schemas.microsoft.com/office/drawing/2014/main" id="{692E8A2D-D996-2BA4-EC1F-9353021AD6BA}"/>
                  </a:ext>
                </a:extLst>
              </p:cNvPr>
              <p:cNvSpPr/>
              <p:nvPr/>
            </p:nvSpPr>
            <p:spPr>
              <a:xfrm>
                <a:off x="676870" y="7389376"/>
                <a:ext cx="7790259" cy="30932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Negative correlation between education level and incident rate.</a:t>
                </a:r>
                <a:endParaRPr lang="en-US" sz="1500" dirty="0"/>
              </a:p>
            </p:txBody>
          </p:sp>
        </p:grpSp>
      </p:grp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926F9D-199E-A240-679C-75E36D88F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29" y="1738445"/>
            <a:ext cx="7772400" cy="4816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CEC439-644C-4543-756A-50D7BC057D54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D9C9D-DEAD-283C-981A-C3A16D91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08D869A-1094-5479-E4BC-EE4964264536}"/>
              </a:ext>
            </a:extLst>
          </p:cNvPr>
          <p:cNvSpPr/>
          <p:nvPr/>
        </p:nvSpPr>
        <p:spPr>
          <a:xfrm>
            <a:off x="676870" y="531852"/>
            <a:ext cx="6171962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NLP Sentiment and Resolution Analysis</a:t>
            </a:r>
            <a:endParaRPr lang="en-US" sz="3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D19FEE-D30A-2383-528E-09AC00DC1570}"/>
              </a:ext>
            </a:extLst>
          </p:cNvPr>
          <p:cNvGrpSpPr/>
          <p:nvPr/>
        </p:nvGrpSpPr>
        <p:grpSpPr>
          <a:xfrm>
            <a:off x="1116402" y="1543492"/>
            <a:ext cx="5772914" cy="6175772"/>
            <a:chOff x="676870" y="1522928"/>
            <a:chExt cx="7790259" cy="61757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0F609F-747B-B063-A829-6E43208E3ED1}"/>
                </a:ext>
              </a:extLst>
            </p:cNvPr>
            <p:cNvGrpSpPr/>
            <p:nvPr/>
          </p:nvGrpSpPr>
          <p:grpSpPr>
            <a:xfrm>
              <a:off x="676870" y="1522928"/>
              <a:ext cx="7790259" cy="3115185"/>
              <a:chOff x="676870" y="1522928"/>
              <a:chExt cx="7790259" cy="3115185"/>
            </a:xfrm>
          </p:grpSpPr>
          <p:sp>
            <p:nvSpPr>
              <p:cNvPr id="4" name="Text 1">
                <a:extLst>
                  <a:ext uri="{FF2B5EF4-FFF2-40B4-BE49-F238E27FC236}">
                    <a16:creationId xmlns:a16="http://schemas.microsoft.com/office/drawing/2014/main" id="{0B9730BC-47BB-2DFF-FD25-81D7CD57F06C}"/>
                  </a:ext>
                </a:extLst>
              </p:cNvPr>
              <p:cNvSpPr/>
              <p:nvPr/>
            </p:nvSpPr>
            <p:spPr>
              <a:xfrm>
                <a:off x="676870" y="1522928"/>
                <a:ext cx="7790259" cy="6381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000"/>
                  </a:lnSpc>
                  <a:buNone/>
                </a:pPr>
                <a:r>
                  <a:rPr lang="en-US" sz="50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"Warning Issued"</a:t>
                </a:r>
                <a:endParaRPr lang="en-US" sz="5000" dirty="0"/>
              </a:p>
            </p:txBody>
          </p:sp>
          <p:sp>
            <p:nvSpPr>
              <p:cNvPr id="5" name="Text 2">
                <a:extLst>
                  <a:ext uri="{FF2B5EF4-FFF2-40B4-BE49-F238E27FC236}">
                    <a16:creationId xmlns:a16="http://schemas.microsoft.com/office/drawing/2014/main" id="{34C2BCA9-1E0D-D036-0813-D65E1CF5A191}"/>
                  </a:ext>
                </a:extLst>
              </p:cNvPr>
              <p:cNvSpPr/>
              <p:nvPr/>
            </p:nvSpPr>
            <p:spPr>
              <a:xfrm>
                <a:off x="3363158" y="2402800"/>
                <a:ext cx="2417564" cy="3021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Most common resolution</a:t>
                </a:r>
                <a:endParaRPr lang="en-US" sz="19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D4CC1A-883C-0F95-EAA2-C7A22ED38491}"/>
                  </a:ext>
                </a:extLst>
              </p:cNvPr>
              <p:cNvGrpSpPr/>
              <p:nvPr/>
            </p:nvGrpSpPr>
            <p:grpSpPr>
              <a:xfrm>
                <a:off x="676870" y="3456061"/>
                <a:ext cx="7790259" cy="1182052"/>
                <a:chOff x="676870" y="3456061"/>
                <a:chExt cx="7790259" cy="1182052"/>
              </a:xfrm>
            </p:grpSpPr>
            <p:sp>
              <p:nvSpPr>
                <p:cNvPr id="7" name="Text 4">
                  <a:extLst>
                    <a:ext uri="{FF2B5EF4-FFF2-40B4-BE49-F238E27FC236}">
                      <a16:creationId xmlns:a16="http://schemas.microsoft.com/office/drawing/2014/main" id="{3859FB13-87CE-4789-4DAB-43A9EE0C31AB}"/>
                    </a:ext>
                  </a:extLst>
                </p:cNvPr>
                <p:cNvSpPr/>
                <p:nvPr/>
              </p:nvSpPr>
              <p:spPr>
                <a:xfrm>
                  <a:off x="676870" y="3456061"/>
                  <a:ext cx="7790259" cy="63817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5000"/>
                    </a:lnSpc>
                    <a:buNone/>
                  </a:pPr>
                  <a:r>
                    <a:rPr lang="en-US" sz="50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"Access Denied"</a:t>
                  </a:r>
                  <a:endParaRPr lang="en-US" sz="5000" dirty="0"/>
                </a:p>
              </p:txBody>
            </p:sp>
            <p:sp>
              <p:nvSpPr>
                <p:cNvPr id="8" name="Text 5">
                  <a:extLst>
                    <a:ext uri="{FF2B5EF4-FFF2-40B4-BE49-F238E27FC236}">
                      <a16:creationId xmlns:a16="http://schemas.microsoft.com/office/drawing/2014/main" id="{0628DE74-487B-11D4-4FB9-CFE0E4CFD9B8}"/>
                    </a:ext>
                  </a:extLst>
                </p:cNvPr>
                <p:cNvSpPr/>
                <p:nvPr/>
              </p:nvSpPr>
              <p:spPr>
                <a:xfrm>
                  <a:off x="3290768" y="4335932"/>
                  <a:ext cx="2562344" cy="302181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350"/>
                    </a:lnSpc>
                    <a:buNone/>
                  </a:pPr>
                  <a:r>
                    <a:rPr lang="en-US" sz="1900" dirty="0">
                      <a:solidFill>
                        <a:srgbClr val="3C3939"/>
                      </a:solidFill>
                      <a:latin typeface="Raleway" pitchFamily="34" charset="0"/>
                      <a:ea typeface="Raleway" pitchFamily="34" charset="-122"/>
                      <a:cs typeface="Raleway" pitchFamily="34" charset="-120"/>
                    </a:rPr>
                    <a:t>Most negative tone</a:t>
                  </a:r>
                  <a:endParaRPr lang="en-US" sz="1900" dirty="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4A1B9F-FC39-C614-4907-E095ED958733}"/>
                </a:ext>
              </a:extLst>
            </p:cNvPr>
            <p:cNvGrpSpPr/>
            <p:nvPr/>
          </p:nvGrpSpPr>
          <p:grpSpPr>
            <a:xfrm>
              <a:off x="676870" y="5451270"/>
              <a:ext cx="7790259" cy="2247430"/>
              <a:chOff x="676870" y="5451270"/>
              <a:chExt cx="7790259" cy="2247430"/>
            </a:xfrm>
          </p:grpSpPr>
          <p:sp>
            <p:nvSpPr>
              <p:cNvPr id="10" name="Text 7">
                <a:extLst>
                  <a:ext uri="{FF2B5EF4-FFF2-40B4-BE49-F238E27FC236}">
                    <a16:creationId xmlns:a16="http://schemas.microsoft.com/office/drawing/2014/main" id="{759072D3-33AB-5D22-2A1D-72FF77F38CB3}"/>
                  </a:ext>
                </a:extLst>
              </p:cNvPr>
              <p:cNvSpPr/>
              <p:nvPr/>
            </p:nvSpPr>
            <p:spPr>
              <a:xfrm>
                <a:off x="676870" y="5451270"/>
                <a:ext cx="7790259" cy="6381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5000"/>
                  </a:lnSpc>
                  <a:buNone/>
                </a:pPr>
                <a:r>
                  <a:rPr lang="en-US" sz="50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Slightly Negative </a:t>
                </a:r>
              </a:p>
              <a:p>
                <a:pPr marL="0" indent="0" algn="ctr">
                  <a:lnSpc>
                    <a:spcPts val="5000"/>
                  </a:lnSpc>
                  <a:buNone/>
                </a:pPr>
                <a:r>
                  <a:rPr lang="en-US" sz="50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to Neutral</a:t>
                </a:r>
                <a:endParaRPr lang="en-US" sz="5000" dirty="0"/>
              </a:p>
            </p:txBody>
          </p:sp>
          <p:sp>
            <p:nvSpPr>
              <p:cNvPr id="11" name="Text 8">
                <a:extLst>
                  <a:ext uri="{FF2B5EF4-FFF2-40B4-BE49-F238E27FC236}">
                    <a16:creationId xmlns:a16="http://schemas.microsoft.com/office/drawing/2014/main" id="{D306A877-63B1-A52A-AD3C-D794EC0FEA88}"/>
                  </a:ext>
                </a:extLst>
              </p:cNvPr>
              <p:cNvSpPr/>
              <p:nvPr/>
            </p:nvSpPr>
            <p:spPr>
              <a:xfrm>
                <a:off x="3363158" y="6971228"/>
                <a:ext cx="2417564" cy="30218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350"/>
                  </a:lnSpc>
                  <a:buNone/>
                </a:pPr>
                <a:r>
                  <a:rPr lang="en-US" sz="1900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Overall tone</a:t>
                </a:r>
                <a:endParaRPr lang="en-US" sz="1900" dirty="0"/>
              </a:p>
            </p:txBody>
          </p:sp>
          <p:sp>
            <p:nvSpPr>
              <p:cNvPr id="12" name="Text 9">
                <a:extLst>
                  <a:ext uri="{FF2B5EF4-FFF2-40B4-BE49-F238E27FC236}">
                    <a16:creationId xmlns:a16="http://schemas.microsoft.com/office/drawing/2014/main" id="{3DE36DFC-DD6D-EB77-CFCF-6465E61C96F8}"/>
                  </a:ext>
                </a:extLst>
              </p:cNvPr>
              <p:cNvSpPr/>
              <p:nvPr/>
            </p:nvSpPr>
            <p:spPr>
              <a:xfrm>
                <a:off x="676870" y="7389376"/>
                <a:ext cx="7790259" cy="30932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400"/>
                  </a:lnSpc>
                  <a:buNone/>
                </a:pPr>
                <a:r>
                  <a:rPr lang="en-US" sz="150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reflecting a professional yet firm communication style</a:t>
                </a:r>
                <a:endParaRPr lang="en-US" sz="1500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7DD2397-2BED-3848-2AFA-7FE4531B83B0}"/>
              </a:ext>
            </a:extLst>
          </p:cNvPr>
          <p:cNvSpPr/>
          <p:nvPr/>
        </p:nvSpPr>
        <p:spPr>
          <a:xfrm>
            <a:off x="12825662" y="7748337"/>
            <a:ext cx="1804737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BF4C9E-C6D6-3CE4-08FE-D8C8BC35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083"/>
          <a:stretch/>
        </p:blipFill>
        <p:spPr>
          <a:xfrm>
            <a:off x="8318318" y="1366943"/>
            <a:ext cx="4885331" cy="2959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7CC8A-0DAA-3827-0AE6-81074D3C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67" r="426"/>
          <a:stretch/>
        </p:blipFill>
        <p:spPr>
          <a:xfrm>
            <a:off x="8318318" y="4507586"/>
            <a:ext cx="4885331" cy="2815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888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619</Words>
  <Application>Microsoft Macintosh PowerPoint</Application>
  <PresentationFormat>Custom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Roboto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Qiuzhi Wang</cp:lastModifiedBy>
  <cp:revision>7</cp:revision>
  <cp:lastPrinted>2024-12-05T00:50:42Z</cp:lastPrinted>
  <dcterms:created xsi:type="dcterms:W3CDTF">2024-12-03T22:46:54Z</dcterms:created>
  <dcterms:modified xsi:type="dcterms:W3CDTF">2024-12-05T00:59:26Z</dcterms:modified>
</cp:coreProperties>
</file>